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6858000" cy="9144000"/>
  <p:embeddedFontLst>
    <p:embeddedFont>
      <p:font typeface="Garamon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9" roundtripDataSignature="AMtx7mj7hz2RvNfwdCAee2Q2IfD6eZM6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Garamond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Garamond-italic.fntdata"/><Relationship Id="rId14" Type="http://schemas.openxmlformats.org/officeDocument/2006/relationships/slide" Target="slides/slide9.xml"/><Relationship Id="rId36" Type="http://schemas.openxmlformats.org/officeDocument/2006/relationships/font" Target="fonts/Garamond-bold.fntdata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font" Target="fonts/Garamon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8ae743253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88ae74325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1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3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6" name="Google Shape;26;p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3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5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b="1" sz="24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  <a:defRPr b="1" sz="2400">
                <a:latin typeface="Garamond"/>
                <a:ea typeface="Garamond"/>
                <a:cs typeface="Garamond"/>
                <a:sym typeface="Garamond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5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8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8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8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9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9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9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Garamond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aramond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aramond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Garamond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  <a:defRPr b="0" i="0" sz="32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  <a:defRPr b="0" i="0" sz="2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  <a:defRPr b="0" i="0" sz="2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»"/>
              <a:defRPr b="0" i="0" sz="20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4.png"/><Relationship Id="rId5" Type="http://schemas.openxmlformats.org/officeDocument/2006/relationships/image" Target="../media/image6.jpg"/><Relationship Id="rId6" Type="http://schemas.openxmlformats.org/officeDocument/2006/relationships/image" Target="../media/image9.png"/><Relationship Id="rId7" Type="http://schemas.openxmlformats.org/officeDocument/2006/relationships/image" Target="../media/image27.png"/><Relationship Id="rId8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2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gif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762000" y="533400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/>
            </a:br>
            <a:r>
              <a:rPr lang="en-US" sz="2800"/>
              <a:t>MITE </a:t>
            </a:r>
            <a:r>
              <a:rPr lang="en-US" sz="2800"/>
              <a:t>436</a:t>
            </a:r>
            <a:r>
              <a:rPr lang="en-US" sz="4000"/>
              <a:t>	</a:t>
            </a:r>
            <a:br>
              <a:rPr lang="en-US" sz="4000"/>
            </a:br>
            <a:r>
              <a:rPr lang="en-US" sz="4000"/>
              <a:t>Artificial Intelligence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367784" y="25146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rPr lang="en-US" sz="3200"/>
              <a:t>Chapter 1: Introduction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t/>
            </a:r>
            <a:endParaRPr sz="3200"/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b="1" sz="1800"/>
          </a:p>
        </p:txBody>
      </p:sp>
      <p:sp>
        <p:nvSpPr>
          <p:cNvPr id="86" name="Google Shape;86;p1"/>
          <p:cNvSpPr txBox="1"/>
          <p:nvPr/>
        </p:nvSpPr>
        <p:spPr>
          <a:xfrm>
            <a:off x="1748784" y="3897270"/>
            <a:ext cx="579883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Adapted from slides available in Russell &amp; Norvig’s textbook webpage 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012" y="5410200"/>
            <a:ext cx="1790343" cy="97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Thinking rationally: "laws of thought"</a:t>
            </a:r>
            <a:endParaRPr/>
          </a:p>
        </p:txBody>
      </p:sp>
      <p:sp>
        <p:nvSpPr>
          <p:cNvPr id="150" name="Google Shape;150;p9"/>
          <p:cNvSpPr txBox="1"/>
          <p:nvPr>
            <p:ph idx="1" type="body"/>
          </p:nvPr>
        </p:nvSpPr>
        <p:spPr>
          <a:xfrm>
            <a:off x="457200" y="15240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Aristotle: what are “the right” arguments/thought processes?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b="1" lang="en-US" sz="2400"/>
              <a:t>Syllogisms</a:t>
            </a:r>
            <a:r>
              <a:rPr lang="en-US" sz="2400"/>
              <a:t> provide patterns for argument: always yield correct conclusions when correct premises are given.</a:t>
            </a:r>
            <a:endParaRPr/>
          </a:p>
          <a:p>
            <a:pPr indent="0" lvl="0" marL="114935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“</a:t>
            </a:r>
            <a:r>
              <a:rPr lang="en-US" sz="2000">
                <a:solidFill>
                  <a:srgbClr val="0070C0"/>
                </a:solidFill>
              </a:rPr>
              <a:t>Socrates is a man. All men are mortal.</a:t>
            </a:r>
            <a:endParaRPr/>
          </a:p>
          <a:p>
            <a:pPr indent="0" lvl="0" marL="119538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Garamond"/>
              <a:buNone/>
            </a:pPr>
            <a:r>
              <a:rPr lang="en-US" sz="2000">
                <a:solidFill>
                  <a:srgbClr val="0070C0"/>
                </a:solidFill>
              </a:rPr>
              <a:t>Therefore, Socrates is mortal</a:t>
            </a:r>
            <a:r>
              <a:rPr lang="en-US" sz="2000"/>
              <a:t>”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Logicians in the 19</a:t>
            </a:r>
            <a:r>
              <a:rPr baseline="30000" lang="en-US" sz="2400"/>
              <a:t>th</a:t>
            </a:r>
            <a:r>
              <a:rPr lang="en-US" sz="2400"/>
              <a:t> century developed a notation for statements about all kinds of objects in the real world.</a:t>
            </a:r>
            <a:endParaRPr/>
          </a:p>
          <a:p>
            <a:pPr indent="-609600" lvl="0" marL="60960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Problems: 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Not all intelligent behavior is mediated by logical deliberation</a:t>
            </a:r>
            <a:endParaRPr/>
          </a:p>
          <a:p>
            <a:pPr indent="-533400" lvl="1" marL="990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Difference between solving problems “in principle”, and solving them in practice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Acting rationally: rational agent</a:t>
            </a:r>
            <a:endParaRPr/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Rational behavior: doing the right thing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The right thing: that which is expected to maximize goal achievement, given the available information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Doesn't necessarily involve thinking – e.g., blinking reflex – but thinking should be in the service of rational action</a:t>
            </a:r>
            <a:br>
              <a:rPr lang="en-US" sz="2400"/>
            </a:br>
            <a:r>
              <a:rPr lang="en-US" sz="2400"/>
              <a:t>Advantages: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More general than the “laws of thought” approach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More amenable to scientific development than approaches based on human behavior or human thought 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1" marL="457200" rtl="0" algn="l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2000"/>
              <a:buFont typeface="Garamond"/>
              <a:buNone/>
            </a:pPr>
            <a:r>
              <a:rPr lang="en-US" sz="2000">
                <a:solidFill>
                  <a:srgbClr val="0070C0"/>
                </a:solidFill>
              </a:rPr>
              <a:t>This course will focus on building rational agents</a:t>
            </a:r>
            <a:endParaRPr/>
          </a:p>
          <a:p>
            <a:pPr indent="-158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Foundations of AI</a:t>
            </a:r>
            <a:endParaRPr/>
          </a:p>
        </p:txBody>
      </p:sp>
      <p:sp>
        <p:nvSpPr>
          <p:cNvPr id="162" name="Google Shape;162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Philosophy</a:t>
            </a:r>
            <a:r>
              <a:rPr lang="en-US" sz="2000"/>
              <a:t>		Methods of reasoning, mind as a physical </a:t>
            </a:r>
            <a:br>
              <a:rPr lang="en-US" sz="2000"/>
            </a:br>
            <a:r>
              <a:rPr lang="en-US" sz="2000"/>
              <a:t>		 	system, foundations of knowledge and learning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Mathematics</a:t>
            </a:r>
            <a:r>
              <a:rPr lang="en-US" sz="2000">
                <a:solidFill>
                  <a:srgbClr val="C00000"/>
                </a:solidFill>
              </a:rPr>
              <a:t>	</a:t>
            </a:r>
            <a:r>
              <a:rPr lang="en-US" sz="2000"/>
              <a:t>	Formal representation and proof, algorithms,</a:t>
            </a:r>
            <a:br>
              <a:rPr lang="en-US" sz="2000"/>
            </a:br>
            <a:r>
              <a:rPr lang="en-US" sz="2000"/>
              <a:t>			computation, (un)decidability, (in)tractability,</a:t>
            </a:r>
            <a:br>
              <a:rPr lang="en-US" sz="2000"/>
            </a:br>
            <a:r>
              <a:rPr lang="en-US" sz="2000"/>
              <a:t>			probability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Economics	</a:t>
            </a:r>
            <a:r>
              <a:rPr lang="en-US" sz="2000"/>
              <a:t>	Formal theory of rational decisions</a:t>
            </a:r>
            <a:endParaRPr/>
          </a:p>
          <a:p>
            <a:pPr indent="-292100" lvl="0" marL="34290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aramond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Neuroscience	</a:t>
            </a:r>
            <a:r>
              <a:rPr lang="en-US" sz="2000"/>
              <a:t>Physical substrate for mental activity</a:t>
            </a:r>
            <a:endParaRPr/>
          </a:p>
          <a:p>
            <a:pPr indent="-292100" lvl="0" marL="34290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aramond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Psychology </a:t>
            </a:r>
            <a:r>
              <a:rPr lang="en-US" sz="2000"/>
              <a:t>		Experimental techniques on human and animal 			behavior</a:t>
            </a:r>
            <a:endParaRPr/>
          </a:p>
          <a:p>
            <a:pPr indent="-292100" lvl="0" marL="34290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aramond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Computer </a:t>
            </a:r>
            <a:r>
              <a:rPr lang="en-US" sz="2000"/>
              <a:t>		Building fast and efficient computers </a:t>
            </a:r>
            <a:br>
              <a:rPr lang="en-US" sz="2000"/>
            </a:br>
            <a:r>
              <a:rPr b="1" lang="en-US" sz="2000"/>
              <a:t>engineering</a:t>
            </a:r>
            <a:endParaRPr/>
          </a:p>
          <a:p>
            <a:pPr indent="-292100" lvl="0" marL="342900" rtl="0" algn="l">
              <a:lnSpc>
                <a:spcPct val="80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Garamond"/>
              <a:buNone/>
            </a:pPr>
            <a:r>
              <a:t/>
            </a:r>
            <a:endParaRPr sz="8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b="1" lang="en-US" sz="2000"/>
              <a:t>Linguistics</a:t>
            </a:r>
            <a:r>
              <a:rPr lang="en-US" sz="2000"/>
              <a:t>		Knowledge representation, human interaction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Overview of Topics in this Course</a:t>
            </a:r>
            <a:endParaRPr/>
          </a:p>
        </p:txBody>
      </p:sp>
      <p:sp>
        <p:nvSpPr>
          <p:cNvPr id="168" name="Google Shape;168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b="1" lang="en-US" sz="2800"/>
              <a:t>Introduction, Intelligent Agents 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b="1" lang="en-US" sz="2800"/>
              <a:t>Problem-solving techniques: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–"/>
            </a:pPr>
            <a:r>
              <a:rPr lang="en-US" sz="2400"/>
              <a:t>Blind Search, Heuristic Search, Optimal search, Adversarial Search (Game Playing), Constraint Satisfaction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b="1" lang="en-US" sz="2800"/>
              <a:t>Knowledge representation and Logical reasoning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b="1" lang="en-US" sz="2800"/>
              <a:t>Machine Learning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b="1" lang="en-US" sz="2800"/>
              <a:t>Applications of AI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–"/>
            </a:pPr>
            <a:r>
              <a:rPr lang="en-US" sz="2400"/>
              <a:t>Computer vision, Natural language processing, Robotics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AI in everyday life</a:t>
            </a:r>
            <a:endParaRPr/>
          </a:p>
        </p:txBody>
      </p:sp>
      <p:sp>
        <p:nvSpPr>
          <p:cNvPr id="174" name="Google Shape;174;p13"/>
          <p:cNvSpPr txBox="1"/>
          <p:nvPr>
            <p:ph idx="1" type="body"/>
          </p:nvPr>
        </p:nvSpPr>
        <p:spPr>
          <a:xfrm>
            <a:off x="929640" y="1401388"/>
            <a:ext cx="35052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Personal assistants</a:t>
            </a:r>
            <a:endParaRPr/>
          </a:p>
        </p:txBody>
      </p:sp>
      <p:sp>
        <p:nvSpPr>
          <p:cNvPr id="175" name="Google Shape;175;p13"/>
          <p:cNvSpPr txBox="1"/>
          <p:nvPr/>
        </p:nvSpPr>
        <p:spPr>
          <a:xfrm flipH="1">
            <a:off x="1752600" y="5774167"/>
            <a:ext cx="185928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Bgr.com/tag/siri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276600"/>
            <a:ext cx="4191000" cy="235953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/>
        </p:nvSpPr>
        <p:spPr>
          <a:xfrm>
            <a:off x="5105400" y="1417638"/>
            <a:ext cx="386516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 Systems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47776" y="2156302"/>
            <a:ext cx="350520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5376" y="3657600"/>
            <a:ext cx="3810000" cy="1395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1200" y="5213047"/>
            <a:ext cx="3062130" cy="1219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59297" y="1925717"/>
            <a:ext cx="3174603" cy="1269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36131" y="1918836"/>
            <a:ext cx="1056084" cy="1056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AI in everyday life (cont.)</a:t>
            </a:r>
            <a:endParaRPr/>
          </a:p>
        </p:txBody>
      </p:sp>
      <p:sp>
        <p:nvSpPr>
          <p:cNvPr id="188" name="Google Shape;188;p14"/>
          <p:cNvSpPr txBox="1"/>
          <p:nvPr>
            <p:ph idx="1" type="body"/>
          </p:nvPr>
        </p:nvSpPr>
        <p:spPr>
          <a:xfrm>
            <a:off x="685800" y="1417638"/>
            <a:ext cx="3290601" cy="79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Email categorization,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Spam filtering</a:t>
            </a:r>
            <a:endParaRPr/>
          </a:p>
        </p:txBody>
      </p:sp>
      <p:sp>
        <p:nvSpPr>
          <p:cNvPr id="189" name="Google Shape;189;p14"/>
          <p:cNvSpPr txBox="1"/>
          <p:nvPr/>
        </p:nvSpPr>
        <p:spPr>
          <a:xfrm>
            <a:off x="1676399" y="5442805"/>
            <a:ext cx="207140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https://sendpulse.com/support/spam-filter</a:t>
            </a:r>
            <a:endParaRPr/>
          </a:p>
        </p:txBody>
      </p:sp>
      <p:sp>
        <p:nvSpPr>
          <p:cNvPr id="190" name="Google Shape;190;p14"/>
          <p:cNvSpPr txBox="1"/>
          <p:nvPr/>
        </p:nvSpPr>
        <p:spPr>
          <a:xfrm>
            <a:off x="5505169" y="1447800"/>
            <a:ext cx="2027863" cy="9848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Fraud prevention,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Credit decisions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401" y="2239109"/>
            <a:ext cx="2805399" cy="3203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0101" y="2659857"/>
            <a:ext cx="5013899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 txBox="1"/>
          <p:nvPr/>
        </p:nvSpPr>
        <p:spPr>
          <a:xfrm flipH="1">
            <a:off x="5638800" y="5227361"/>
            <a:ext cx="25908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https://www.cafecredit.com/free-credit-score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AI in everyday life (cont.)</a:t>
            </a:r>
            <a:endParaRPr/>
          </a:p>
        </p:txBody>
      </p:sp>
      <p:sp>
        <p:nvSpPr>
          <p:cNvPr id="199" name="Google Shape;199;p15"/>
          <p:cNvSpPr txBox="1"/>
          <p:nvPr>
            <p:ph idx="1" type="body"/>
          </p:nvPr>
        </p:nvSpPr>
        <p:spPr>
          <a:xfrm>
            <a:off x="457200" y="14176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Face and Object recognition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Facebook, Pinterest</a:t>
            </a:r>
            <a:endParaRPr/>
          </a:p>
        </p:txBody>
      </p:sp>
      <p:sp>
        <p:nvSpPr>
          <p:cNvPr id="200" name="Google Shape;200;p15"/>
          <p:cNvSpPr txBox="1"/>
          <p:nvPr/>
        </p:nvSpPr>
        <p:spPr>
          <a:xfrm>
            <a:off x="2705099" y="5728156"/>
            <a:ext cx="37337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https://www.classaction.org/blog/facebook-sued-over-face-recognition-feature</a:t>
            </a:r>
            <a:endParaRPr/>
          </a:p>
        </p:txBody>
      </p:sp>
      <p:pic>
        <p:nvPicPr>
          <p:cNvPr id="201" name="Google Shape;20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48" y="3124200"/>
            <a:ext cx="72009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</a:t>
            </a:r>
            <a:endParaRPr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457200" y="1417638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Game Playing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DeepBlue beats Gary Kasparov (1997)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2100" y="2684224"/>
            <a:ext cx="6019800" cy="386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14" name="Google Shape;214;p17"/>
          <p:cNvSpPr txBox="1"/>
          <p:nvPr>
            <p:ph idx="1" type="body"/>
          </p:nvPr>
        </p:nvSpPr>
        <p:spPr>
          <a:xfrm>
            <a:off x="457200" y="1570038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Game Playing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IBM Watson wins Jeopardy! (2011)</a:t>
            </a:r>
            <a:endParaRPr/>
          </a:p>
          <a:p>
            <a:pPr indent="-285750" lvl="1" marL="74295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AlphaGo beats world champion Go player (2016)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15" name="Google Shape;215;p17"/>
          <p:cNvSpPr txBox="1"/>
          <p:nvPr/>
        </p:nvSpPr>
        <p:spPr>
          <a:xfrm>
            <a:off x="457200" y="5763325"/>
            <a:ext cx="344998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https://www.technobuffalo.com/2013/05/21/ibm-watson-smartphone-ap/</a:t>
            </a:r>
            <a:endParaRPr/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3464169"/>
            <a:ext cx="3885519" cy="212868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7"/>
          <p:cNvSpPr txBox="1"/>
          <p:nvPr/>
        </p:nvSpPr>
        <p:spPr>
          <a:xfrm>
            <a:off x="5657655" y="5655603"/>
            <a:ext cx="237757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http://www.bbc.com/news/technology-35785875</a:t>
            </a:r>
            <a:endParaRPr/>
          </a:p>
        </p:txBody>
      </p:sp>
      <p:pic>
        <p:nvPicPr>
          <p:cNvPr id="218" name="Google Shape;2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429000"/>
            <a:ext cx="3786885" cy="212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457200" y="1417638"/>
            <a:ext cx="8229600" cy="71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Autonomous vehicles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Google self-driving car, Tesla autopilot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25" name="Google Shape;225;p18"/>
          <p:cNvSpPr txBox="1"/>
          <p:nvPr/>
        </p:nvSpPr>
        <p:spPr>
          <a:xfrm>
            <a:off x="2590800" y="6032956"/>
            <a:ext cx="3823483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https://www.tesla.com/videos/autopilot-self-driving-hardware-neighborhood-long</a:t>
            </a:r>
            <a:endParaRPr/>
          </a:p>
        </p:txBody>
      </p:sp>
      <p:pic>
        <p:nvPicPr>
          <p:cNvPr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8729" y="2362200"/>
            <a:ext cx="6776071" cy="352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3" name="Google Shape;93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lang="en-US" sz="2800"/>
              <a:t>To </a:t>
            </a:r>
            <a:r>
              <a:rPr b="1" lang="en-US" sz="2800"/>
              <a:t>define</a:t>
            </a:r>
            <a:r>
              <a:rPr lang="en-US" sz="2800"/>
              <a:t> what Artificial Intelligence (AI) is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lang="en-US" sz="2800"/>
              <a:t>To give an overview of </a:t>
            </a:r>
            <a:r>
              <a:rPr b="1" lang="en-US" sz="2800"/>
              <a:t>topics</a:t>
            </a:r>
            <a:r>
              <a:rPr lang="en-US" sz="2800"/>
              <a:t> to be covered in this course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lang="en-US" sz="2800"/>
              <a:t>To look at some </a:t>
            </a:r>
            <a:r>
              <a:rPr b="1" lang="en-US" sz="2800"/>
              <a:t>applications</a:t>
            </a:r>
            <a:r>
              <a:rPr lang="en-US" sz="2800"/>
              <a:t> of AI </a:t>
            </a:r>
            <a:endParaRPr/>
          </a:p>
          <a:p>
            <a:pPr indent="-1651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None/>
            </a:pPr>
            <a:r>
              <a:t/>
            </a:r>
            <a:endParaRPr sz="2800"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•"/>
            </a:pPr>
            <a:r>
              <a:rPr lang="en-US" sz="2800"/>
              <a:t>To get an idea about the </a:t>
            </a:r>
            <a:r>
              <a:rPr b="1" lang="en-US" sz="2800"/>
              <a:t>state of the art </a:t>
            </a:r>
            <a:r>
              <a:rPr lang="en-US" sz="2800"/>
              <a:t>in AI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457200" y="1417638"/>
            <a:ext cx="8229600" cy="1858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Theorem Proving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Proved a mathematical conjecture (Robbins conjecture) unsolved for decades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Medical diagnosis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AI systems outperformed human experts in blood infection diagnosis and lung cancer diagnosis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33" name="Google Shape;233;p19"/>
          <p:cNvSpPr txBox="1"/>
          <p:nvPr/>
        </p:nvSpPr>
        <p:spPr>
          <a:xfrm>
            <a:off x="2971800" y="6295799"/>
            <a:ext cx="366318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http://wnep.com/2017/03/03/google-uses-ai-to-help-diagnose-breast-cancer/</a:t>
            </a:r>
            <a:endParaRPr/>
          </a:p>
        </p:txBody>
      </p: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3330346"/>
            <a:ext cx="5638800" cy="2841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40" name="Google Shape;240;p20"/>
          <p:cNvSpPr txBox="1"/>
          <p:nvPr>
            <p:ph idx="1" type="body"/>
          </p:nvPr>
        </p:nvSpPr>
        <p:spPr>
          <a:xfrm>
            <a:off x="457200" y="121920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Robot explorers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Mars exploration rovers designed at the NASA Jet Propulsions Laboratory. 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In 2016, NASA installed a new AI system called AEGIS in the Curiosity rover, enabling it to choose targets autonomously.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41" name="Google Shape;241;p20"/>
          <p:cNvSpPr txBox="1"/>
          <p:nvPr/>
        </p:nvSpPr>
        <p:spPr>
          <a:xfrm>
            <a:off x="2895600" y="6172200"/>
            <a:ext cx="378501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https://www.jpl.nasa.gov/missions/mars-science-laboratory-curiosity-rover-msl//</a:t>
            </a:r>
            <a:endParaRPr/>
          </a:p>
        </p:txBody>
      </p:sp>
      <p:pic>
        <p:nvPicPr>
          <p:cNvPr id="242" name="Google Shape;24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8705" y="2647950"/>
            <a:ext cx="56388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48" name="Google Shape;248;p21"/>
          <p:cNvSpPr txBox="1"/>
          <p:nvPr>
            <p:ph idx="1" type="body"/>
          </p:nvPr>
        </p:nvSpPr>
        <p:spPr>
          <a:xfrm>
            <a:off x="457200" y="1417638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Image processing</a:t>
            </a:r>
            <a:endParaRPr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Using deep neural networks, possible to identify and categorize objects in images</a:t>
            </a:r>
            <a:endParaRPr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49" name="Google Shape;249;p21"/>
          <p:cNvSpPr txBox="1"/>
          <p:nvPr/>
        </p:nvSpPr>
        <p:spPr>
          <a:xfrm>
            <a:off x="2819400" y="6324600"/>
            <a:ext cx="369203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https://machinelearningmastery.com/inspirational-applications-deep-learning/</a:t>
            </a:r>
            <a:endParaRPr/>
          </a:p>
        </p:txBody>
      </p:sp>
      <p:pic>
        <p:nvPicPr>
          <p:cNvPr id="250" name="Google Shape;2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362200"/>
            <a:ext cx="50398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457200" y="990600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AI generated images</a:t>
            </a:r>
            <a:endParaRPr sz="2000"/>
          </a:p>
          <a:p>
            <a:pPr indent="-285750" lvl="1" marL="7429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Char char="–"/>
            </a:pPr>
            <a:r>
              <a:rPr lang="en-US" sz="1800"/>
              <a:t>Using prompts, AI can synthesize never-before-seen images </a:t>
            </a:r>
            <a:endParaRPr sz="1800"/>
          </a:p>
          <a:p>
            <a:pPr indent="-2286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/>
          </a:p>
        </p:txBody>
      </p:sp>
      <p:sp>
        <p:nvSpPr>
          <p:cNvPr id="257" name="Google Shape;257;p22"/>
          <p:cNvSpPr txBox="1"/>
          <p:nvPr/>
        </p:nvSpPr>
        <p:spPr>
          <a:xfrm>
            <a:off x="3883350" y="6477000"/>
            <a:ext cx="137730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Created by MidJourney AI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133600"/>
            <a:ext cx="2971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400" y="2133600"/>
            <a:ext cx="2971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24000" y="4357781"/>
            <a:ext cx="2971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399" y="4357781"/>
            <a:ext cx="2971801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67" name="Google Shape;267;p23"/>
          <p:cNvSpPr txBox="1"/>
          <p:nvPr/>
        </p:nvSpPr>
        <p:spPr>
          <a:xfrm>
            <a:off x="425824" y="999286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Language synthesis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3883350" y="6477000"/>
            <a:ext cx="12698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by ChatGPT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861" y="1471567"/>
            <a:ext cx="7762875" cy="48856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 Success stories (cont.)</a:t>
            </a:r>
            <a:endParaRPr/>
          </a:p>
        </p:txBody>
      </p:sp>
      <p:sp>
        <p:nvSpPr>
          <p:cNvPr id="275" name="Google Shape;275;p24"/>
          <p:cNvSpPr txBox="1"/>
          <p:nvPr/>
        </p:nvSpPr>
        <p:spPr>
          <a:xfrm>
            <a:off x="425824" y="999286"/>
            <a:ext cx="82296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Language synthesis</a:t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228600" lvl="0" marL="3429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aramond"/>
              <a:buNone/>
            </a:pPr>
            <a:r>
              <a:t/>
            </a:r>
            <a:endParaRPr sz="1800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3883350" y="6477000"/>
            <a:ext cx="126989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Generated by ChatGPT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624" y="1524279"/>
            <a:ext cx="7753350" cy="45612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remarks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 flipH="1">
            <a:off x="3276600" y="5791200"/>
            <a:ext cx="399288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https://twitter.com/mark_riedl/status/837879984375091200</a:t>
            </a:r>
            <a:endParaRPr/>
          </a:p>
        </p:txBody>
      </p:sp>
      <p:pic>
        <p:nvPicPr>
          <p:cNvPr id="284" name="Google Shape;28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209800"/>
            <a:ext cx="8077200" cy="26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4648200" y="1981201"/>
            <a:ext cx="4191000" cy="29129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Logistics</a:t>
            </a:r>
            <a:endParaRPr/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Char char="•"/>
            </a:pPr>
            <a:r>
              <a:rPr lang="en-US"/>
              <a:t>Marks Distribution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</a:pPr>
            <a:r>
              <a:rPr lang="en-US"/>
              <a:t>Mid Term 	25 marks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</a:pPr>
            <a:r>
              <a:rPr lang="en-US"/>
              <a:t>Classroom</a:t>
            </a:r>
            <a:r>
              <a:rPr lang="en-US"/>
              <a:t> Projects 	10 marks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aramond"/>
              <a:buChar char="–"/>
            </a:pPr>
            <a:r>
              <a:rPr lang="en-US"/>
              <a:t>Continuous Evaluation	15 marks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1: AI Game </a:t>
            </a:r>
            <a:endParaRPr/>
          </a:p>
        </p:txBody>
      </p:sp>
      <p:pic>
        <p:nvPicPr>
          <p:cNvPr descr="HP-minichess" id="297" name="Google Shape;2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1" y="1487119"/>
            <a:ext cx="26670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on Seongjin and Park Jeonghwan playing Gomoku (Five-in-a-row) : r/baduk" id="298" name="Google Shape;29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530720"/>
            <a:ext cx="2712309" cy="262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ga Connect Four | Play Mega Connect Four on PrimaryGames" id="299" name="Google Shape;299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7000" y="4495800"/>
            <a:ext cx="3733800" cy="2097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Idea Generation: AI for IIT </a:t>
            </a:r>
            <a:endParaRPr/>
          </a:p>
        </p:txBody>
      </p:sp>
      <p:sp>
        <p:nvSpPr>
          <p:cNvPr id="305" name="Google Shape;305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aramond"/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2597740" y="6553200"/>
            <a:ext cx="394851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https://pressxpress.org/2024/04/20/can-ai-shape-a-fair-safe-future-for-bangladesh/</a:t>
            </a:r>
            <a:endParaRPr/>
          </a:p>
        </p:txBody>
      </p:sp>
      <p:sp>
        <p:nvSpPr>
          <p:cNvPr id="307" name="Google Shape;307;p29"/>
          <p:cNvSpPr txBox="1"/>
          <p:nvPr/>
        </p:nvSpPr>
        <p:spPr>
          <a:xfrm>
            <a:off x="1066873" y="5785683"/>
            <a:ext cx="70102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Idea generation	 • Prototype development	 • Poster presentation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566" y="1492525"/>
            <a:ext cx="7553750" cy="5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8ae743253_1_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</a:t>
            </a:r>
            <a:endParaRPr/>
          </a:p>
        </p:txBody>
      </p:sp>
      <p:pic>
        <p:nvPicPr>
          <p:cNvPr id="99" name="Google Shape;99;g388ae743253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17650"/>
            <a:ext cx="8832575" cy="42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AI?</a:t>
            </a:r>
            <a:endParaRPr/>
          </a:p>
        </p:txBody>
      </p:sp>
      <p:sp>
        <p:nvSpPr>
          <p:cNvPr id="105" name="Google Shape;105;p3"/>
          <p:cNvSpPr txBox="1"/>
          <p:nvPr>
            <p:ph idx="1" type="body"/>
          </p:nvPr>
        </p:nvSpPr>
        <p:spPr>
          <a:xfrm>
            <a:off x="457200" y="1371600"/>
            <a:ext cx="83820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• </a:t>
            </a:r>
            <a:r>
              <a:rPr lang="en-US" sz="2000"/>
              <a:t>AI is a relatively new field - started at the end of the 1940s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• The name “Artificial Intelligence” was coined by John McCarthy in 1956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• Two of the many definitions of Artificial Intelligence are: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What is an “intelligent entity” or what does it mean to “behave intelligently”?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My favorite definition of AI</a:t>
            </a:r>
            <a:endParaRPr/>
          </a:p>
        </p:txBody>
      </p:sp>
      <p:sp>
        <p:nvSpPr>
          <p:cNvPr id="106" name="Google Shape;106;p3"/>
          <p:cNvSpPr txBox="1"/>
          <p:nvPr/>
        </p:nvSpPr>
        <p:spPr>
          <a:xfrm>
            <a:off x="533400" y="2760784"/>
            <a:ext cx="3810000" cy="800219"/>
          </a:xfrm>
          <a:prstGeom prst="rect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282575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0" i="0" lang="en-US" sz="1600" u="none" cap="none" strike="noStrik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AI is an attempt to understand intelligent entities and to build them</a:t>
            </a: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 </a:t>
            </a:r>
            <a:r>
              <a:rPr b="0" i="0" lang="en-US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(Russell and Norvig, 1995)</a:t>
            </a:r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4495800" y="2760784"/>
            <a:ext cx="3962400" cy="800219"/>
          </a:xfrm>
          <a:prstGeom prst="rect">
            <a:avLst/>
          </a:prstGeom>
          <a:noFill/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14300" lvl="1" marL="2270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r>
              <a:rPr b="0" i="0" lang="en-US" sz="1600" u="none" cap="none" strike="noStrik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AI is the design and study of computer    programs that behave intelligently</a:t>
            </a: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 </a:t>
            </a:r>
            <a:endParaRPr/>
          </a:p>
          <a:p>
            <a:pPr indent="0" lvl="1" marL="112713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(Dean, Allen, and Aloimonos,1995)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762000" y="4444425"/>
            <a:ext cx="7391400" cy="584775"/>
          </a:xfrm>
          <a:prstGeom prst="rect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r>
              <a:rPr b="0" i="0" lang="en-US" sz="1600" u="none" cap="none" strike="noStrik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aggregate or global capacity to act purposefully, to think rationally, and to deal effectively with its environment</a:t>
            </a: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” </a:t>
            </a:r>
            <a:r>
              <a:rPr b="0" i="0" lang="en-US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(Wechsler, 1958)</a:t>
            </a:r>
            <a:endParaRPr b="0" i="0" sz="105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731363" y="5585211"/>
            <a:ext cx="7422037" cy="584775"/>
          </a:xfrm>
          <a:prstGeom prst="rect">
            <a:avLst/>
          </a:prstGeom>
          <a:noFill/>
          <a:ln cap="flat" cmpd="sng" w="95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“</a:t>
            </a:r>
            <a:r>
              <a:rPr b="0" i="0" lang="en-US" sz="1600" u="none" cap="none" strike="noStrike">
                <a:solidFill>
                  <a:srgbClr val="0070C0"/>
                </a:solidFill>
                <a:latin typeface="Garamond"/>
                <a:ea typeface="Garamond"/>
                <a:cs typeface="Garamond"/>
                <a:sym typeface="Garamond"/>
              </a:rPr>
              <a:t>The study of how to make computers do things at which, at the moment, humans are better”</a:t>
            </a:r>
            <a:r>
              <a:rPr b="0" i="0" lang="en-US" sz="16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(Rich and Knight, 1991)</a:t>
            </a:r>
            <a:endParaRPr b="0" i="0" sz="1050" u="none" cap="none" strike="noStrike">
              <a:solidFill>
                <a:schemeClr val="dk1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/>
          <p:nvPr>
            <p:ph idx="1" type="body"/>
          </p:nvPr>
        </p:nvSpPr>
        <p:spPr>
          <a:xfrm>
            <a:off x="533400" y="1600200"/>
            <a:ext cx="792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AI can be seen as an ensemble of ideas &amp; techniques for:</a:t>
            </a:r>
            <a:endParaRPr/>
          </a:p>
          <a:p>
            <a:pPr indent="-342900" lvl="0" marL="79692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representing knowledge</a:t>
            </a:r>
            <a:endParaRPr/>
          </a:p>
          <a:p>
            <a:pPr indent="-342900" lvl="0" marL="79692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using knowledge to solve problems</a:t>
            </a:r>
            <a:endParaRPr/>
          </a:p>
          <a:p>
            <a:pPr indent="-285750" lvl="0" marL="34290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Garamond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 with two goals:</a:t>
            </a:r>
            <a:endParaRPr/>
          </a:p>
          <a:p>
            <a:pPr indent="-342900" lvl="0" marL="79692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Engineering Goal:</a:t>
            </a:r>
            <a:endParaRPr/>
          </a:p>
          <a:p>
            <a:pPr indent="-352425" lvl="1" marL="1149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–"/>
            </a:pPr>
            <a:r>
              <a:rPr lang="en-US" sz="2400"/>
              <a:t>To solve real-world problems using AI</a:t>
            </a:r>
            <a:endParaRPr/>
          </a:p>
          <a:p>
            <a:pPr indent="-339725" lvl="0" marL="79692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Scientific Goal:</a:t>
            </a:r>
            <a:endParaRPr/>
          </a:p>
          <a:p>
            <a:pPr indent="-352425" lvl="1" marL="114935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–"/>
            </a:pPr>
            <a:r>
              <a:rPr lang="en-US" sz="2400"/>
              <a:t>To explain various sorts of intelligence</a:t>
            </a:r>
            <a:endParaRPr/>
          </a:p>
        </p:txBody>
      </p:sp>
      <p:sp>
        <p:nvSpPr>
          <p:cNvPr id="115" name="Google Shape;115;p4"/>
          <p:cNvSpPr txBox="1"/>
          <p:nvPr/>
        </p:nvSpPr>
        <p:spPr>
          <a:xfrm>
            <a:off x="381000" y="1875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2"/>
                </a:solidFill>
                <a:latin typeface="Garamond"/>
                <a:ea typeface="Garamond"/>
                <a:cs typeface="Garamond"/>
                <a:sym typeface="Garamond"/>
              </a:rPr>
              <a:t>What is AI? (cont.)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>
            <p:ph type="title"/>
          </p:nvPr>
        </p:nvSpPr>
        <p:spPr>
          <a:xfrm>
            <a:off x="457200" y="23946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AI? (cont.)</a:t>
            </a:r>
            <a:endParaRPr/>
          </a:p>
        </p:txBody>
      </p:sp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039" y="1533404"/>
            <a:ext cx="6693061" cy="501979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/>
          <p:nvPr>
            <p:ph idx="1" type="body"/>
          </p:nvPr>
        </p:nvSpPr>
        <p:spPr>
          <a:xfrm>
            <a:off x="427892" y="134730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Views of AI fall into four categories:</a:t>
            </a:r>
            <a:br>
              <a:rPr lang="en-US" sz="2400"/>
            </a:br>
            <a:endParaRPr/>
          </a:p>
          <a:p>
            <a:pPr indent="-1905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rPr lang="en-US" sz="2400"/>
              <a:t>	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None/>
            </a:pPr>
            <a:r>
              <a:t/>
            </a:r>
            <a:endParaRPr sz="2400"/>
          </a:p>
        </p:txBody>
      </p:sp>
      <p:sp>
        <p:nvSpPr>
          <p:cNvPr id="123" name="Google Shape;123;p5"/>
          <p:cNvSpPr txBox="1"/>
          <p:nvPr/>
        </p:nvSpPr>
        <p:spPr>
          <a:xfrm>
            <a:off x="2514600" y="6324600"/>
            <a:ext cx="4572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https://kartikkukreja.wordpress.com/2015/05/17/what-is-ai-and-what-can-we-do-with-it-today/</a:t>
            </a:r>
            <a:endParaRPr/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Acting humanly: Turing Test</a:t>
            </a:r>
            <a:endParaRPr/>
          </a:p>
        </p:txBody>
      </p:sp>
      <p:sp>
        <p:nvSpPr>
          <p:cNvPr id="129" name="Google Shape;129;p6"/>
          <p:cNvSpPr txBox="1"/>
          <p:nvPr>
            <p:ph idx="1" type="body"/>
          </p:nvPr>
        </p:nvSpPr>
        <p:spPr>
          <a:xfrm>
            <a:off x="463062" y="1589395"/>
            <a:ext cx="5562601" cy="2218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Alan Turing (1950) "Computing machinery and intelligence":</a:t>
            </a:r>
            <a:endParaRPr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"Can machines think?" 🡪 "Can machines behave intelligently?“</a:t>
            </a:r>
            <a:endParaRPr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>
              <a:solidFill>
                <a:srgbClr val="00B050"/>
              </a:solidFill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Operational test for intelligent behavior: </a:t>
            </a:r>
            <a:r>
              <a:rPr lang="en-US" sz="2000">
                <a:solidFill>
                  <a:srgbClr val="0070C0"/>
                </a:solidFill>
              </a:rPr>
              <a:t>the Imitation Game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-215900" lvl="0" marL="34290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t/>
            </a:r>
            <a:endParaRPr sz="2000"/>
          </a:p>
        </p:txBody>
      </p:sp>
      <p:pic>
        <p:nvPicPr>
          <p:cNvPr descr="turing"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169" y="4495800"/>
            <a:ext cx="4397375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3200" y="1295400"/>
            <a:ext cx="1882262" cy="26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/>
          <p:nvPr/>
        </p:nvSpPr>
        <p:spPr>
          <a:xfrm>
            <a:off x="457200" y="4495800"/>
            <a:ext cx="394481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The test: </a:t>
            </a:r>
            <a:r>
              <a:rPr b="0" i="0" lang="en-US" sz="1800" u="none" cap="none" strike="noStrike">
                <a:solidFill>
                  <a:schemeClr val="dk1"/>
                </a:solidFill>
                <a:latin typeface="Garamond"/>
                <a:ea typeface="Garamond"/>
                <a:cs typeface="Garamond"/>
                <a:sym typeface="Garamond"/>
              </a:rPr>
              <a:t>A computer is interrogated by a human through a terminal and passes the test if the interrogator cannot tell if there is a computer or a human at the other end.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/>
          <p:nvPr>
            <p:ph idx="1" type="body"/>
          </p:nvPr>
        </p:nvSpPr>
        <p:spPr>
          <a:xfrm>
            <a:off x="457200" y="1417638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To pass the Turing test a machine will need to: </a:t>
            </a:r>
            <a:endParaRPr/>
          </a:p>
          <a:p>
            <a:pPr indent="-342900" lvl="0" marL="12541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represent knowledge </a:t>
            </a:r>
            <a:endParaRPr/>
          </a:p>
          <a:p>
            <a:pPr indent="-342900" lvl="0" marL="12541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reason automatically </a:t>
            </a:r>
            <a:endParaRPr/>
          </a:p>
          <a:p>
            <a:pPr indent="-342900" lvl="0" marL="12541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learn </a:t>
            </a:r>
            <a:endParaRPr/>
          </a:p>
          <a:p>
            <a:pPr indent="-342900" lvl="0" marL="1254125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AutoNum type="arabicPeriod"/>
            </a:pPr>
            <a:r>
              <a:rPr lang="en-US" sz="2000"/>
              <a:t>process natural language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For the TOTAL Turing test (which includes also a video signal so that the interrogator can test the subject’s perceptual abilities) the machine will also need to: </a:t>
            </a:r>
            <a:endParaRPr/>
          </a:p>
          <a:p>
            <a:pPr indent="-457200" lvl="0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5. “see” (computer vision)</a:t>
            </a:r>
            <a:endParaRPr/>
          </a:p>
          <a:p>
            <a:pPr indent="0" lvl="0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None/>
            </a:pPr>
            <a:r>
              <a:rPr lang="en-US" sz="2000"/>
              <a:t>6. “move” (robotics)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•"/>
            </a:pPr>
            <a:r>
              <a:rPr lang="en-US" sz="2000"/>
              <a:t>In 2014, a chatbot named “</a:t>
            </a:r>
            <a:r>
              <a:rPr lang="en-US" sz="2000">
                <a:solidFill>
                  <a:srgbClr val="0070C0"/>
                </a:solidFill>
              </a:rPr>
              <a:t>Eugene Goostman</a:t>
            </a:r>
            <a:r>
              <a:rPr lang="en-US" sz="2000"/>
              <a:t>” claimed to have passed the Turing test, but was later dismissed by critics.</a:t>
            </a:r>
            <a:endParaRPr/>
          </a:p>
        </p:txBody>
      </p:sp>
      <p:sp>
        <p:nvSpPr>
          <p:cNvPr id="138" name="Google Shape;138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Acting humanly: Turing Test (cont.)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Thinking humanly: cognitive modeling</a:t>
            </a:r>
            <a:endParaRPr/>
          </a:p>
        </p:txBody>
      </p:sp>
      <p:sp>
        <p:nvSpPr>
          <p:cNvPr id="144" name="Google Shape;144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Requires scientific theories of internal activities of the brain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Three ways to do this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b="1" lang="en-US" sz="2000"/>
              <a:t>Introspection </a:t>
            </a:r>
            <a:r>
              <a:rPr lang="en-US" sz="2000"/>
              <a:t>– catching one’s own thoughts</a:t>
            </a:r>
            <a:endParaRPr b="1" sz="2000"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b="1" lang="en-US" sz="2000"/>
              <a:t>Psychological experiments </a:t>
            </a:r>
            <a:r>
              <a:rPr lang="en-US" sz="2000"/>
              <a:t>- predicting and testing behavior of human subjects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b="1" lang="en-US" sz="2000"/>
              <a:t>Direct identification</a:t>
            </a:r>
            <a:r>
              <a:rPr lang="en-US" sz="2000"/>
              <a:t> - from brain imaging and neurological data 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Cognitive Science brings together computer models form AI and techniques from psychology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aramond"/>
              <a:buChar char="•"/>
            </a:pPr>
            <a:r>
              <a:rPr lang="en-US" sz="2400"/>
              <a:t>Problem: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We know very little about how human brain works!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aramond"/>
              <a:buChar char="–"/>
            </a:pPr>
            <a:r>
              <a:rPr lang="en-US" sz="2000"/>
              <a:t>Experimenting on humans is costly and imprecise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2003-12-17T02:04:52Z</dcterms:created>
  <dc:creator>Min-Yen Kan</dc:creator>
</cp:coreProperties>
</file>